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6" r:id="rId3"/>
    <p:sldId id="267" r:id="rId4"/>
    <p:sldId id="276" r:id="rId5"/>
    <p:sldId id="284" r:id="rId6"/>
    <p:sldId id="285" r:id="rId7"/>
    <p:sldId id="325" r:id="rId8"/>
    <p:sldId id="277" r:id="rId9"/>
    <p:sldId id="286" r:id="rId10"/>
    <p:sldId id="327" r:id="rId11"/>
    <p:sldId id="328" r:id="rId12"/>
    <p:sldId id="356" r:id="rId13"/>
    <p:sldId id="329" r:id="rId14"/>
    <p:sldId id="330" r:id="rId15"/>
    <p:sldId id="331" r:id="rId16"/>
    <p:sldId id="333" r:id="rId17"/>
    <p:sldId id="335" r:id="rId18"/>
    <p:sldId id="336" r:id="rId19"/>
    <p:sldId id="337" r:id="rId20"/>
    <p:sldId id="340" r:id="rId21"/>
    <p:sldId id="341" r:id="rId22"/>
    <p:sldId id="357" r:id="rId23"/>
    <p:sldId id="342" r:id="rId24"/>
    <p:sldId id="347" r:id="rId25"/>
    <p:sldId id="351" r:id="rId26"/>
    <p:sldId id="364" r:id="rId27"/>
    <p:sldId id="352" r:id="rId28"/>
    <p:sldId id="353" r:id="rId29"/>
    <p:sldId id="366" r:id="rId30"/>
    <p:sldId id="362" r:id="rId31"/>
    <p:sldId id="354" r:id="rId32"/>
    <p:sldId id="367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CBB8DE-49F7-4A07-8A1A-AE23C6408783}">
          <p14:sldIdLst>
            <p14:sldId id="256"/>
            <p14:sldId id="266"/>
            <p14:sldId id="267"/>
            <p14:sldId id="276"/>
            <p14:sldId id="284"/>
            <p14:sldId id="285"/>
            <p14:sldId id="325"/>
            <p14:sldId id="277"/>
            <p14:sldId id="286"/>
            <p14:sldId id="327"/>
            <p14:sldId id="328"/>
            <p14:sldId id="356"/>
            <p14:sldId id="329"/>
            <p14:sldId id="330"/>
            <p14:sldId id="331"/>
            <p14:sldId id="333"/>
            <p14:sldId id="335"/>
            <p14:sldId id="336"/>
            <p14:sldId id="337"/>
            <p14:sldId id="340"/>
            <p14:sldId id="341"/>
            <p14:sldId id="357"/>
            <p14:sldId id="342"/>
            <p14:sldId id="347"/>
            <p14:sldId id="351"/>
            <p14:sldId id="364"/>
            <p14:sldId id="352"/>
            <p14:sldId id="353"/>
            <p14:sldId id="366"/>
            <p14:sldId id="362"/>
            <p14:sldId id="354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15B5-E1C2-42AC-BFC8-9ED442486525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F47BB-838B-4317-8161-FB4D6558E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2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E601-B1D4-4632-AB35-C296B3363ADB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338E-797A-4F35-A684-CE91FDCAB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38E-797A-4F35-A684-CE91FDCABE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E3888C-B7F4-4EB2-B4A7-E43B111828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8207A6-A661-4AC9-BA1E-403AAA90AC3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otcall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articles/0004-online-dating-scam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ori.farris@ky.gov" TargetMode="External"/><Relationship Id="rId2" Type="http://schemas.openxmlformats.org/officeDocument/2006/relationships/hyperlink" Target="mailto:gerina.whethers@ky.go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91400" cy="1695450"/>
          </a:xfr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OFFICE OF THE ATTORNEY GENERAL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172200" cy="1143000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OFFICE OF SENIOR PROTECTION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Empowering and Educating Seniors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 the Commonwealth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THE </a:t>
            </a:r>
            <a:br>
              <a:rPr lang="en-US" dirty="0" smtClean="0"/>
            </a:br>
            <a:r>
              <a:rPr lang="en-US" dirty="0" smtClean="0"/>
              <a:t>TOP SCAMS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733800" cy="2286000"/>
          </a:xfrm>
        </p:spPr>
      </p:pic>
    </p:spTree>
    <p:extLst>
      <p:ext uri="{BB962C8B-B14F-4D97-AF65-F5344CB8AC3E}">
        <p14:creationId xmlns:p14="http://schemas.microsoft.com/office/powerpoint/2010/main" val="23567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TELEMARKETERS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To add your residential and/or cell phone, call the National Do Not Call Registry, call </a:t>
            </a:r>
          </a:p>
          <a:p>
            <a:r>
              <a:rPr lang="en-US" altLang="en-US" dirty="0"/>
              <a:t>1-888-382-1222 or register online at </a:t>
            </a:r>
            <a:r>
              <a:rPr lang="en-US" altLang="en-US" dirty="0" smtClean="0">
                <a:solidFill>
                  <a:srgbClr val="FF0000"/>
                </a:solidFill>
                <a:hlinkClick r:id="rId2"/>
              </a:rPr>
              <a:t>www.donotcall.gov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Note: Scammers do not abide by the federal no call list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marL="13716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Scammers also “spoof” caller IDs and use untraceable phone numbers and cell phones.  You can purchase a phone app for as little as 99 cents to “spoof</a:t>
            </a:r>
            <a:r>
              <a:rPr lang="en-US" altLang="en-US" dirty="0" smtClean="0">
                <a:solidFill>
                  <a:srgbClr val="FF0000"/>
                </a:solidFill>
              </a:rPr>
              <a:t>”.</a:t>
            </a:r>
          </a:p>
          <a:p>
            <a:pPr marL="13716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 The FTC receives anywhere from 250,000 to 300,000 complaints per month.  Calls with pre-recorded messages are responsible for around 60 percent of those complaints.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18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JURY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Caller claims to be from the Jefferson County Sheriff’s Department and informs you that there is a warrant for your arrest for not appearing for jury duty.</a:t>
            </a:r>
          </a:p>
          <a:p>
            <a:endParaRPr lang="en-US" dirty="0"/>
          </a:p>
          <a:p>
            <a:r>
              <a:rPr lang="en-US" dirty="0" smtClean="0"/>
              <a:t>Caller instructs the victim they must pay fees to the court.  The caller keeps the victim on the phone as they purchase pre-loaded debit cards or I-Tune cards and the victim reads the card numbers to the caller – MONEY IS GONE!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2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AGENT SCAM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66800" indent="-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dirty="0"/>
              <a:t>Victim receives a call  from </a:t>
            </a:r>
            <a:r>
              <a:rPr lang="en-US" altLang="en-US" dirty="0" smtClean="0"/>
              <a:t>someone claiming to be from the IRS.  The caller threatens the victim with arrest due to unpaid back taxes.</a:t>
            </a:r>
          </a:p>
          <a:p>
            <a:pPr marL="6096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dirty="0" smtClean="0"/>
          </a:p>
          <a:p>
            <a:pPr marL="1066800" indent="-457200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 marL="1066800" indent="-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dirty="0" smtClean="0"/>
              <a:t>CALLER REQUESTS PAYMENT BY GREENDOT, MONEY CARD, I-TUNES</a:t>
            </a:r>
          </a:p>
          <a:p>
            <a:pPr marL="6096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dirty="0" smtClean="0"/>
          </a:p>
          <a:p>
            <a:pPr marL="6096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dirty="0" smtClean="0"/>
          </a:p>
          <a:p>
            <a:pPr marL="1066800" indent="-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dirty="0" smtClean="0"/>
              <a:t>Report to the Treasury Inspector General for Tax Administration: 800-366-4484</a:t>
            </a:r>
          </a:p>
          <a:p>
            <a:pPr marL="60960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       OR www.tigta.gov</a:t>
            </a:r>
          </a:p>
          <a:p>
            <a:pPr marL="1066800" indent="-457200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3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SPOOFING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Your </a:t>
            </a:r>
            <a:r>
              <a:rPr lang="en-US" altLang="en-US" dirty="0"/>
              <a:t>own number shows up on caller id.  This is a gimmick to entice you to answer the phone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Caller </a:t>
            </a:r>
            <a:r>
              <a:rPr lang="en-US" altLang="en-US" dirty="0"/>
              <a:t>either uses threat tactics to scare you to react, or the caller uses element of excitement to get you to send money.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6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defTabSz="914400">
              <a:spcBef>
                <a:spcPts val="1725"/>
              </a:spcBef>
              <a:spcAft>
                <a:spcPts val="18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altLang="en-US" sz="3200" b="1" dirty="0">
                <a:latin typeface="Humnst777 BT" pitchFamily="1" charset="0"/>
              </a:rPr>
              <a:t>A term is used for emails that claim to be from your bank, a reputable business or a government agency</a:t>
            </a:r>
          </a:p>
          <a:p>
            <a:pPr lvl="1" defTabSz="914400">
              <a:spcBef>
                <a:spcPts val="1725"/>
              </a:spcBef>
              <a:buClr>
                <a:schemeClr val="tx1"/>
              </a:buClr>
              <a:buFont typeface="Wingdings" charset="2"/>
              <a:buChar char="ü"/>
            </a:pPr>
            <a:r>
              <a:rPr lang="en-US" altLang="en-US" sz="3200" b="1" dirty="0">
                <a:latin typeface="Humnst777 BT" pitchFamily="1" charset="0"/>
              </a:rPr>
              <a:t>Criminals ask for personal information such as Social Security numbers or account numbers to steal funds and/or steal identities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SWEEPSTAKES AND LOTTERIES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1"/>
            <a:ext cx="2667000" cy="1708150"/>
          </a:xfrm>
        </p:spPr>
      </p:pic>
      <p:sp>
        <p:nvSpPr>
          <p:cNvPr id="5" name="Rectangle 4"/>
          <p:cNvSpPr/>
          <p:nvPr/>
        </p:nvSpPr>
        <p:spPr>
          <a:xfrm>
            <a:off x="1143000" y="1143000"/>
            <a:ext cx="5715000" cy="471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725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altLang="en-US" sz="2800" b="1" dirty="0">
                <a:latin typeface="Humnst777 BT" pitchFamily="1" charset="0"/>
              </a:rPr>
              <a:t>You’re told that you’ve won a sweepstakes or the Canadian lottery</a:t>
            </a:r>
          </a:p>
          <a:p>
            <a:pPr lvl="1">
              <a:spcBef>
                <a:spcPts val="1725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altLang="en-US" sz="2800" b="1" dirty="0">
                <a:latin typeface="Humnst777 BT" pitchFamily="1" charset="0"/>
              </a:rPr>
              <a:t>You’re asked to pay for processing, taxes or delivery, or provide a bank account number to verify your identity </a:t>
            </a:r>
          </a:p>
          <a:p>
            <a:pPr lvl="1">
              <a:spcBef>
                <a:spcPts val="1725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altLang="en-US" sz="2800" b="1" dirty="0">
                <a:latin typeface="Humnst777 BT" pitchFamily="1" charset="0"/>
              </a:rPr>
              <a:t>No one ever receives a penny except for the thieves</a:t>
            </a:r>
          </a:p>
        </p:txBody>
      </p:sp>
    </p:spTree>
    <p:extLst>
      <p:ext uri="{BB962C8B-B14F-4D97-AF65-F5344CB8AC3E}">
        <p14:creationId xmlns:p14="http://schemas.microsoft.com/office/powerpoint/2010/main" val="13689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DATING and SOCIAL NETWORKING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Predators use </a:t>
            </a:r>
            <a:r>
              <a:rPr lang="en-US" dirty="0">
                <a:hlinkClick r:id="rId2"/>
              </a:rPr>
              <a:t>online dating sites</a:t>
            </a:r>
            <a:r>
              <a:rPr lang="en-US" dirty="0"/>
              <a:t> </a:t>
            </a:r>
            <a:r>
              <a:rPr lang="en-US" dirty="0" smtClean="0"/>
              <a:t> and social media to </a:t>
            </a:r>
            <a:r>
              <a:rPr lang="en-US" dirty="0"/>
              <a:t>meet potential victims. They create fake profiles to build online relationships, and eventually convince people to send money in the name of love. </a:t>
            </a:r>
            <a:endParaRPr lang="en-US" dirty="0" smtClean="0"/>
          </a:p>
          <a:p>
            <a:r>
              <a:rPr lang="en-US" altLang="en-US" dirty="0"/>
              <a:t>Once  the </a:t>
            </a:r>
            <a:r>
              <a:rPr lang="en-US" altLang="en-US" dirty="0" smtClean="0"/>
              <a:t>predators build </a:t>
            </a:r>
            <a:r>
              <a:rPr lang="en-US" altLang="en-US" dirty="0"/>
              <a:t>a “trusting” relationship </a:t>
            </a:r>
            <a:r>
              <a:rPr lang="en-US" altLang="en-US" dirty="0" smtClean="0"/>
              <a:t>with </a:t>
            </a:r>
            <a:r>
              <a:rPr lang="en-US" altLang="en-US" dirty="0"/>
              <a:t>their victim, requests are made of the victim:  transfer of money, accepting money into own account, purchasing pre-paid cards, sending cell phones,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GRANDPARENT SCAM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altLang="en-US" dirty="0"/>
              <a:t>“Grandma/Grandpa, do you know who this is?  I need help.  I am traveling in Mexico and was involved in a traffic violation and need money wired to pay the fine. </a:t>
            </a:r>
            <a:r>
              <a:rPr lang="en-US" altLang="en-US" dirty="0">
                <a:solidFill>
                  <a:srgbClr val="C00000"/>
                </a:solidFill>
              </a:rPr>
              <a:t>Don‘t tell mom and dad</a:t>
            </a:r>
            <a:r>
              <a:rPr lang="en-US" altLang="en-US" dirty="0"/>
              <a:t>.”</a:t>
            </a:r>
          </a:p>
          <a:p>
            <a:pPr marL="365125" indent="-282575">
              <a:buFont typeface="Wingdings 2" pitchFamily="18" charset="2"/>
              <a:buChar char=""/>
            </a:pPr>
            <a:endParaRPr lang="en-US" altLang="en-US" dirty="0"/>
          </a:p>
          <a:p>
            <a:pPr marL="365125" indent="-282575">
              <a:buFont typeface="Wingdings 2" pitchFamily="18" charset="2"/>
              <a:buChar char=""/>
            </a:pPr>
            <a:r>
              <a:rPr lang="en-US" altLang="en-US" dirty="0"/>
              <a:t>Actually, caller makes grandparent believe it is grandson/daughter and instructs the grandparent to wire money.  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DEPOSIT AND SOCIAL SECURITY SCAM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0299"/>
            <a:ext cx="2984942" cy="1887537"/>
          </a:xfrm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5486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Caller attempts to obtain personal information to make unauthorized withdrawals and switch bank account numbers.  Green Dot card transactions being used to steal SS checks.</a:t>
            </a:r>
            <a:endParaRPr lang="en-US" altLang="en-US" sz="2400" dirty="0"/>
          </a:p>
          <a:p>
            <a:endParaRPr lang="en-US" alt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“</a:t>
            </a:r>
            <a:r>
              <a:rPr lang="en-US" altLang="en-US" sz="2400" dirty="0"/>
              <a:t>This is the Social Security office and we are having problems direct depositing your social security  check.”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/>
            </a:r>
            <a:br>
              <a:rPr lang="en-US" altLang="en-US" sz="2000" dirty="0">
                <a:solidFill>
                  <a:schemeClr val="bg1"/>
                </a:solidFill>
              </a:rPr>
            </a:b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“Office of Senior Protection”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pPr marL="137160" indent="0" algn="ctr"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Office of Senior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Protection will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be responsible for administering and offering a “triage” of services and training, to equip s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enior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Kentuckians, and collaborating senior stakeholders in protecting them against fraud, scams, and financial exploitation occurring across the Commonwealth.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COMPUTER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Caller claims to be from Microsoft and has detected a virus on your computer.</a:t>
            </a:r>
          </a:p>
          <a:p>
            <a:r>
              <a:rPr lang="en-US" altLang="en-US" dirty="0"/>
              <a:t>Instructs you to log on to your computer and type in information which will allow them access into your computer.</a:t>
            </a:r>
          </a:p>
          <a:p>
            <a:r>
              <a:rPr lang="en-US" altLang="en-US" dirty="0"/>
              <a:t> Once they have access, they can install malicious software, steal information stored, follow your every move,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RANSOM SCAMS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49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Caller claims that you qualify for a guaranteed government grant because you:  paid your taxes on time, have never been arrested, never filed bankruptcy, or are a good citizen.</a:t>
            </a:r>
          </a:p>
          <a:p>
            <a:endParaRPr lang="en-US" dirty="0"/>
          </a:p>
          <a:p>
            <a:r>
              <a:rPr lang="en-US" dirty="0" smtClean="0"/>
              <a:t>Caller asks for an upfront fee for processing which will be “reimbursed”.  </a:t>
            </a:r>
          </a:p>
          <a:p>
            <a:r>
              <a:rPr lang="en-US" dirty="0" smtClean="0"/>
              <a:t>You send money, and you have lost your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 COMMON TO VICTIMS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Are the bills unpaid?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Are there impending utility shut-offs?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Is the person in danger of eviction or foreclosure?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Is the person without necessities such as food or clothing?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 smtClean="0">
                <a:latin typeface="Book Antiqua" panose="02040602050305030304" pitchFamily="18" charset="0"/>
                <a:cs typeface="Arial" charset="0"/>
              </a:rPr>
              <a:t>Receives</a:t>
            </a: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, responds to &amp; saves junk mail, sweepstakes, etc.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>
                <a:latin typeface="Book Antiqua" panose="02040602050305030304" pitchFamily="18" charset="0"/>
                <a:cs typeface="Arial" charset="0"/>
              </a:rPr>
              <a:t>Little understanding of </a:t>
            </a:r>
            <a:r>
              <a:rPr lang="en-US" altLang="en-US" sz="2000" dirty="0" smtClean="0">
                <a:latin typeface="Book Antiqua" panose="02040602050305030304" pitchFamily="18" charset="0"/>
                <a:cs typeface="Arial" charset="0"/>
              </a:rPr>
              <a:t>technology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 smtClean="0">
                <a:latin typeface="Book Antiqua" panose="02040602050305030304" pitchFamily="18" charset="0"/>
                <a:cs typeface="Arial" charset="0"/>
              </a:rPr>
              <a:t>Secretive Phone Conversations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2000" dirty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 smtClean="0">
                <a:latin typeface="Book Antiqua" panose="02040602050305030304" pitchFamily="18" charset="0"/>
                <a:cs typeface="Arial" charset="0"/>
              </a:rPr>
              <a:t>Wire Service Receipts</a:t>
            </a:r>
          </a:p>
          <a:p>
            <a:pPr marL="52578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2000" dirty="0" smtClean="0">
              <a:latin typeface="Book Antiqua" panose="02040602050305030304" pitchFamily="18" charset="0"/>
              <a:cs typeface="Arial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000" dirty="0" smtClean="0">
                <a:latin typeface="Book Antiqua" panose="02040602050305030304" pitchFamily="18" charset="0"/>
                <a:cs typeface="Arial" charset="0"/>
              </a:rPr>
              <a:t>Prepaid Card Receipts (i-Tunes, Green Dot, etc.)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 sz="1900" dirty="0">
              <a:latin typeface="Book Antiqua" panose="02040602050305030304" pitchFamily="18" charset="0"/>
              <a:cs typeface="Arial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YOU CAN AVOID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89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 A HOUSE POLICY:</a:t>
            </a:r>
          </a:p>
          <a:p>
            <a:endParaRPr lang="en-US" dirty="0" smtClean="0"/>
          </a:p>
          <a:p>
            <a:r>
              <a:rPr lang="en-US" dirty="0" smtClean="0"/>
              <a:t>NO personal information given to unsolicited callers, and</a:t>
            </a:r>
          </a:p>
          <a:p>
            <a:r>
              <a:rPr lang="en-US" dirty="0" smtClean="0"/>
              <a:t>NO commitments made by phone.</a:t>
            </a:r>
          </a:p>
          <a:p>
            <a:r>
              <a:rPr lang="en-US" dirty="0" smtClean="0"/>
              <a:t>NO emotional decisions made – Step back and re-think the logistics of what you are being told!</a:t>
            </a:r>
          </a:p>
          <a:p>
            <a:r>
              <a:rPr lang="en-US" dirty="0" smtClean="0"/>
              <a:t>No engaging in conversation with unknown callers!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2247900" cy="14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OSP INITIATIVES: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COMMUNICATION AND INFORMATIONAL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 marL="137160" indent="0" algn="ctr">
              <a:buNone/>
            </a:pPr>
            <a:r>
              <a:rPr lang="en-US" sz="3200" dirty="0" smtClean="0"/>
              <a:t>OSP will </a:t>
            </a:r>
            <a:r>
              <a:rPr lang="en-US" sz="3200" dirty="0"/>
              <a:t>administer services by creating an informational and networking “resource hub” and </a:t>
            </a:r>
            <a:r>
              <a:rPr lang="en-US" sz="3200" dirty="0" smtClean="0"/>
              <a:t>developing </a:t>
            </a:r>
            <a:r>
              <a:rPr lang="en-US" sz="3200" dirty="0"/>
              <a:t>and </a:t>
            </a:r>
            <a:r>
              <a:rPr lang="en-US" sz="3200" dirty="0" smtClean="0"/>
              <a:t>maintaining </a:t>
            </a:r>
            <a:r>
              <a:rPr lang="en-US" sz="3200" dirty="0"/>
              <a:t>a communication infrastructure, for area </a:t>
            </a:r>
            <a:r>
              <a:rPr lang="en-US" sz="3200" dirty="0" smtClean="0"/>
              <a:t>agencies on aging  </a:t>
            </a:r>
            <a:r>
              <a:rPr lang="en-US" sz="3200" dirty="0"/>
              <a:t>groups, and other collaborating partners across the </a:t>
            </a:r>
            <a:r>
              <a:rPr lang="en-US" sz="3200" dirty="0" smtClean="0"/>
              <a:t>Commonwealth</a:t>
            </a:r>
            <a:r>
              <a:rPr lang="en-US" sz="3200" dirty="0"/>
              <a:t>.</a:t>
            </a:r>
            <a:endParaRPr lang="en-US" sz="3200" dirty="0" smtClean="0"/>
          </a:p>
          <a:p>
            <a:pPr marL="137160" indent="0">
              <a:buNone/>
            </a:pPr>
            <a:endParaRPr lang="en-US" sz="32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8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New Attorney General Initiative – To Keep YOU Informed of Scams</a:t>
            </a:r>
          </a:p>
        </p:txBody>
      </p:sp>
      <p:pic>
        <p:nvPicPr>
          <p:cNvPr id="56323" name="Picture 2" descr="C:\Users\lfarris\Pictures\SCAM-ALE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7302500" cy="914400"/>
          </a:xfrm>
          <a:noFill/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57200" y="3105150"/>
            <a:ext cx="8915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5400" dirty="0"/>
              <a:t>Text </a:t>
            </a:r>
            <a:r>
              <a:rPr lang="en-US" altLang="en-US" sz="5400" b="1" dirty="0"/>
              <a:t>KYOAG Scam</a:t>
            </a:r>
          </a:p>
          <a:p>
            <a:pPr algn="ctr"/>
            <a:r>
              <a:rPr lang="en-US" altLang="en-US" sz="5400" dirty="0"/>
              <a:t> to </a:t>
            </a:r>
            <a:r>
              <a:rPr lang="en-US" altLang="en-US" sz="5400" b="1" dirty="0"/>
              <a:t>GOV311</a:t>
            </a:r>
            <a:r>
              <a:rPr lang="en-US" altLang="en-US" sz="5400" dirty="0"/>
              <a:t> (468311)</a:t>
            </a:r>
          </a:p>
        </p:txBody>
      </p:sp>
    </p:spTree>
    <p:extLst>
      <p:ext uri="{BB962C8B-B14F-4D97-AF65-F5344CB8AC3E}">
        <p14:creationId xmlns:p14="http://schemas.microsoft.com/office/powerpoint/2010/main" val="34286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OSP INITIATIVES: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OUTREACH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b="1" dirty="0" smtClean="0"/>
          </a:p>
          <a:p>
            <a:pPr marL="137160" indent="0" algn="ctr">
              <a:buNone/>
            </a:pPr>
            <a:r>
              <a:rPr lang="en-US" b="1" dirty="0" smtClean="0"/>
              <a:t>Provide </a:t>
            </a:r>
            <a:r>
              <a:rPr lang="en-US" b="1" dirty="0"/>
              <a:t>ongoing training services for collaborative agencies and partner with other branches in the OAG to present at their various conferences and </a:t>
            </a:r>
            <a:r>
              <a:rPr lang="en-US" b="1" dirty="0" smtClean="0"/>
              <a:t>programs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81600"/>
            <a:ext cx="2311571" cy="12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sz="3200" b="1" dirty="0" smtClean="0"/>
          </a:p>
          <a:p>
            <a:pPr marL="137160" indent="0" algn="ctr">
              <a:buNone/>
            </a:pPr>
            <a:r>
              <a:rPr lang="en-US" sz="3200" b="1" dirty="0" smtClean="0"/>
              <a:t>Facilitate statewide services with collaborative </a:t>
            </a:r>
            <a:r>
              <a:rPr lang="en-US" sz="3200" b="1" dirty="0"/>
              <a:t>p</a:t>
            </a:r>
            <a:r>
              <a:rPr lang="en-US" sz="3200" b="1" dirty="0" smtClean="0"/>
              <a:t>artners to address the needs of senior Kentuckians</a:t>
            </a:r>
            <a:endParaRPr lang="en-US" dirty="0"/>
          </a:p>
        </p:txBody>
      </p:sp>
      <p:pic>
        <p:nvPicPr>
          <p:cNvPr id="2050" name="Picture 6" descr="http://ag-east-intra/wp-content/uploads/2014/11/ag-seal-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799"/>
            <a:ext cx="1651151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85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137160" indent="0" algn="ctr">
              <a:buNone/>
            </a:pPr>
            <a:r>
              <a:rPr lang="en-US" sz="4000" dirty="0" smtClean="0"/>
              <a:t>Department of Justice launched 10 Regional Elder Justice Task Forces across the 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0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 KENTUCKY</a:t>
            </a:r>
            <a:endParaRPr lang="en-US" dirty="0"/>
          </a:p>
        </p:txBody>
      </p:sp>
      <p:pic>
        <p:nvPicPr>
          <p:cNvPr id="4" name="Content Placeholder 3" descr="http://kentuckyconnected.com/assets/img/kentucky-connected-us-population-density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05000" cy="1061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62200" y="2133599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By 2030</a:t>
            </a:r>
            <a:r>
              <a:rPr lang="en-US" sz="3200" dirty="0">
                <a:latin typeface="+mj-lt"/>
              </a:rPr>
              <a:t>, 20.8% of </a:t>
            </a:r>
            <a:r>
              <a:rPr lang="en-US" sz="3200" dirty="0" smtClean="0">
                <a:latin typeface="+mj-lt"/>
              </a:rPr>
              <a:t>Kentucky </a:t>
            </a:r>
            <a:r>
              <a:rPr lang="en-US" sz="3200" dirty="0">
                <a:latin typeface="+mj-lt"/>
              </a:rPr>
              <a:t>residents will be over the age of 60, compared to 14% in 2012. </a:t>
            </a:r>
          </a:p>
        </p:txBody>
      </p:sp>
    </p:spTree>
    <p:extLst>
      <p:ext uri="{BB962C8B-B14F-4D97-AF65-F5344CB8AC3E}">
        <p14:creationId xmlns:p14="http://schemas.microsoft.com/office/powerpoint/2010/main" val="66101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4000" dirty="0"/>
              <a:t>SENIOR SUMMIT </a:t>
            </a:r>
          </a:p>
          <a:p>
            <a:pPr marL="137160" indent="0" algn="ctr">
              <a:buNone/>
            </a:pPr>
            <a:r>
              <a:rPr lang="en-US" sz="4000" dirty="0"/>
              <a:t>OCTOBER 19</a:t>
            </a:r>
            <a:r>
              <a:rPr lang="en-US" sz="4000" baseline="30000" dirty="0"/>
              <a:t>TH</a:t>
            </a:r>
            <a:r>
              <a:rPr lang="en-US" sz="4000" dirty="0"/>
              <a:t>, 2016</a:t>
            </a:r>
          </a:p>
          <a:p>
            <a:pPr marL="137160" indent="0" algn="ctr">
              <a:buNone/>
            </a:pPr>
            <a:r>
              <a:rPr lang="en-US" dirty="0"/>
              <a:t>Administrative Office of the Courts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3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3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of Senior Protection (OSP)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Gerina Whethers, Director</a:t>
            </a:r>
          </a:p>
          <a:p>
            <a:pPr marL="137160" indent="0">
              <a:buNone/>
            </a:pPr>
            <a:r>
              <a:rPr lang="en-US" dirty="0" smtClean="0">
                <a:hlinkClick r:id="rId2"/>
              </a:rPr>
              <a:t>gerina.whethers@ky.gov</a:t>
            </a:r>
            <a:endParaRPr lang="en-US" dirty="0" smtClean="0"/>
          </a:p>
          <a:p>
            <a:r>
              <a:rPr lang="en-US" dirty="0" smtClean="0"/>
              <a:t>(502) 696-5393</a:t>
            </a:r>
          </a:p>
          <a:p>
            <a:endParaRPr lang="en-US" dirty="0"/>
          </a:p>
          <a:p>
            <a:r>
              <a:rPr lang="en-US" dirty="0" smtClean="0"/>
              <a:t>Lori Farris, Branch Manager</a:t>
            </a:r>
          </a:p>
          <a:p>
            <a:r>
              <a:rPr lang="en-US" dirty="0" smtClean="0">
                <a:hlinkClick r:id="rId3"/>
              </a:rPr>
              <a:t>lori.farris@ky.gov</a:t>
            </a:r>
            <a:endParaRPr lang="en-US" dirty="0" smtClean="0"/>
          </a:p>
          <a:p>
            <a:r>
              <a:rPr lang="en-US" dirty="0" smtClean="0"/>
              <a:t>(502) 696-5394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IMPORTANT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OAG ELDER ABUSE HOTLINE</a:t>
            </a:r>
          </a:p>
          <a:p>
            <a:r>
              <a:rPr lang="en-US" dirty="0" smtClean="0"/>
              <a:t>877 ABUSE TIP (817.228.7384)</a:t>
            </a:r>
          </a:p>
          <a:p>
            <a:endParaRPr lang="en-US" dirty="0"/>
          </a:p>
          <a:p>
            <a:r>
              <a:rPr lang="en-US" sz="3200" dirty="0" smtClean="0"/>
              <a:t>CONSUMER PROTECTION HOTLINE</a:t>
            </a:r>
          </a:p>
          <a:p>
            <a:r>
              <a:rPr lang="en-US" dirty="0" smtClean="0"/>
              <a:t>888.432.9257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55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76400"/>
            <a:ext cx="8229601" cy="4389121"/>
          </a:xfrm>
        </p:spPr>
      </p:pic>
    </p:spTree>
    <p:extLst>
      <p:ext uri="{BB962C8B-B14F-4D97-AF65-F5344CB8AC3E}">
        <p14:creationId xmlns:p14="http://schemas.microsoft.com/office/powerpoint/2010/main" val="36838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LOSS  -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FTC estimates 48.7 million incidents of fraud every year.</a:t>
            </a:r>
            <a:endParaRPr lang="en-US" altLang="en-US" sz="1000" dirty="0"/>
          </a:p>
          <a:p>
            <a:pPr marL="137160" indent="0">
              <a:buNone/>
            </a:pPr>
            <a:r>
              <a:rPr lang="en-US" i="1" dirty="0" smtClean="0"/>
              <a:t>	Many never report the victimization.</a:t>
            </a:r>
          </a:p>
          <a:p>
            <a:r>
              <a:rPr lang="en-US" altLang="en-US" dirty="0"/>
              <a:t>Attorney General’s Office receives </a:t>
            </a:r>
            <a:r>
              <a:rPr lang="en-US" altLang="en-US" dirty="0" smtClean="0"/>
              <a:t>several calls daily </a:t>
            </a:r>
            <a:r>
              <a:rPr lang="en-US" altLang="en-US" dirty="0"/>
              <a:t>from either victims, or persons </a:t>
            </a:r>
            <a:r>
              <a:rPr lang="en-US" altLang="en-US" dirty="0" smtClean="0"/>
              <a:t>reporting…….</a:t>
            </a:r>
          </a:p>
          <a:p>
            <a:r>
              <a:rPr lang="en-US" altLang="en-US" dirty="0"/>
              <a:t>Many victims are repeat victims.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0"/>
            <a:ext cx="17716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4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Masters of persuasion – </a:t>
            </a:r>
            <a:br>
              <a:rPr lang="en-US" altLang="en-US" sz="3200" dirty="0"/>
            </a:br>
            <a:r>
              <a:rPr lang="en-US" altLang="en-US" sz="3200" dirty="0"/>
              <a:t>the psychology behind the pitch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Successful cons </a:t>
            </a:r>
            <a:r>
              <a:rPr lang="en-US" altLang="en-US" dirty="0" smtClean="0"/>
              <a:t>are </a:t>
            </a:r>
            <a:r>
              <a:rPr lang="en-US" altLang="en-US" dirty="0"/>
              <a:t>clever, disciplined and highly </a:t>
            </a:r>
            <a:r>
              <a:rPr lang="en-US" altLang="en-US" dirty="0" smtClean="0"/>
              <a:t>skilled.</a:t>
            </a:r>
            <a:endParaRPr lang="en-US" altLang="en-US" dirty="0"/>
          </a:p>
          <a:p>
            <a:r>
              <a:rPr lang="en-US" altLang="en-US" dirty="0"/>
              <a:t>Masters of persuasion either by phone, mail ,in person or online.</a:t>
            </a:r>
          </a:p>
          <a:p>
            <a:r>
              <a:rPr lang="en-US" altLang="en-US" dirty="0"/>
              <a:t>They match the psychological profiles of their </a:t>
            </a:r>
            <a:r>
              <a:rPr lang="en-US" altLang="en-US" dirty="0" smtClean="0"/>
              <a:t>targets.</a:t>
            </a:r>
            <a:endParaRPr lang="en-US" altLang="en-US" dirty="0"/>
          </a:p>
          <a:p>
            <a:r>
              <a:rPr lang="en-US" altLang="en-US" dirty="0"/>
              <a:t>Ask seemingly benign questions – target health, family, religion, political views, hobbies, etc.  (affinity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8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 OF FRAUD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4435" cy="1744662"/>
          </a:xfrm>
        </p:spPr>
      </p:pic>
      <p:sp>
        <p:nvSpPr>
          <p:cNvPr id="6" name="Rectangle 5"/>
          <p:cNvSpPr/>
          <p:nvPr/>
        </p:nvSpPr>
        <p:spPr>
          <a:xfrm>
            <a:off x="2286000" y="129540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Frauds vary, but similar tactics are used:</a:t>
            </a:r>
          </a:p>
          <a:p>
            <a:pPr marL="822325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Gaining </a:t>
            </a: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victims trust and confidence</a:t>
            </a:r>
            <a:r>
              <a:rPr lang="en-US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365125" lvl="1"/>
            <a:endParaRPr lang="en-US" alt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822325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Inducing victims to “take the bait” or provide information.</a:t>
            </a:r>
          </a:p>
          <a:p>
            <a:pPr marL="365125" lvl="1"/>
            <a:endParaRPr lang="en-US" alt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76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 Goal of the Fraudster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To get the victim to make an </a:t>
            </a:r>
            <a:r>
              <a:rPr lang="en-US" sz="4800" dirty="0" smtClean="0">
                <a:solidFill>
                  <a:srgbClr val="FF0000"/>
                </a:solidFill>
              </a:rPr>
              <a:t>EMOTIONAL DECISION</a:t>
            </a:r>
            <a:r>
              <a:rPr lang="en-US" sz="4800" dirty="0" smtClean="0"/>
              <a:t> instead of a RATIONAL </a:t>
            </a:r>
            <a:r>
              <a:rPr lang="en-US" sz="4800" dirty="0" smtClean="0"/>
              <a:t>DECISION</a:t>
            </a:r>
            <a:endParaRPr lang="en-US" sz="4800" dirty="0" smtClean="0"/>
          </a:p>
          <a:p>
            <a:pPr marL="13716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4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EXCITEMENT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GUILT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SHAME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FEAR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GREED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5" y="26828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FRAUD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If it sounds too good to be true…..</a:t>
            </a:r>
          </a:p>
          <a:p>
            <a:pPr marL="274320" indent="-274320">
              <a:defRPr/>
            </a:pPr>
            <a:r>
              <a:rPr lang="en-US" altLang="en-US" dirty="0"/>
              <a:t>Fraudsters </a:t>
            </a:r>
            <a:r>
              <a:rPr lang="en-US" altLang="en-US" dirty="0" smtClean="0"/>
              <a:t>make </a:t>
            </a:r>
            <a:r>
              <a:rPr lang="en-US" altLang="en-US" dirty="0"/>
              <a:t>their living by making sure deals they tout </a:t>
            </a:r>
            <a:r>
              <a:rPr lang="en-US" altLang="en-US" dirty="0">
                <a:solidFill>
                  <a:srgbClr val="FF0000"/>
                </a:solidFill>
              </a:rPr>
              <a:t>appear both </a:t>
            </a:r>
            <a:r>
              <a:rPr lang="en-US" altLang="en-US" u="sng" dirty="0">
                <a:solidFill>
                  <a:srgbClr val="FF0000"/>
                </a:solidFill>
              </a:rPr>
              <a:t>good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altLang="en-US" u="sng" dirty="0">
                <a:solidFill>
                  <a:srgbClr val="FF0000"/>
                </a:solidFill>
              </a:rPr>
              <a:t>true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marL="45720" indent="0"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45720" indent="0" algn="ctr"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We</a:t>
            </a:r>
            <a:r>
              <a:rPr lang="en-US" altLang="en-US" sz="2400" dirty="0"/>
              <a:t> have to be able to determine when “good” becomes “too good.”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1654</TotalTime>
  <Words>1233</Words>
  <Application>Microsoft Office PowerPoint</Application>
  <PresentationFormat>On-screen Show (4:3)</PresentationFormat>
  <Paragraphs>158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Book Antiqua</vt:lpstr>
      <vt:lpstr>Calibri</vt:lpstr>
      <vt:lpstr>Humnst777 BT</vt:lpstr>
      <vt:lpstr>Lucida Sans</vt:lpstr>
      <vt:lpstr>Verdana</vt:lpstr>
      <vt:lpstr>Wingdings</vt:lpstr>
      <vt:lpstr>Wingdings 2</vt:lpstr>
      <vt:lpstr>Wingdings 3</vt:lpstr>
      <vt:lpstr>Apex</vt:lpstr>
      <vt:lpstr>OFFICE OF THE ATTORNEY GENERAL</vt:lpstr>
      <vt:lpstr>“Office of Senior Protection”</vt:lpstr>
      <vt:lpstr>AGING KENTUCKY</vt:lpstr>
      <vt:lpstr>OUR LOSS  - OUR PROBLEM</vt:lpstr>
      <vt:lpstr>Masters of persuasion –  the psychology behind the pitch</vt:lpstr>
      <vt:lpstr>TACTICS OF FRAUD</vt:lpstr>
      <vt:lpstr>Ultimate Goal of the Fraudster</vt:lpstr>
      <vt:lpstr>EMOTIONAL TRIGGERS</vt:lpstr>
      <vt:lpstr>HOW FRAUD HAPPENS</vt:lpstr>
      <vt:lpstr>EVOLUTION OF THE  TOP SCAMS</vt:lpstr>
      <vt:lpstr>TELEMARKETERS</vt:lpstr>
      <vt:lpstr>MISSED JURY DUTY</vt:lpstr>
      <vt:lpstr>IRS AGENT SCAM</vt:lpstr>
      <vt:lpstr>SPOOFING CALLS</vt:lpstr>
      <vt:lpstr>PHISHING</vt:lpstr>
      <vt:lpstr>SWEEPSTAKES AND LOTTERIES</vt:lpstr>
      <vt:lpstr>ONLINE DATING and SOCIAL NETWORKING SCAMS</vt:lpstr>
      <vt:lpstr>GRANDPARENT SCAM</vt:lpstr>
      <vt:lpstr>DIRECT DEPOSIT AND SOCIAL SECURITY SCAM</vt:lpstr>
      <vt:lpstr>MICROSOFT COMPUTER SCAMS</vt:lpstr>
      <vt:lpstr>COMPUTER RANSOM SCAMS</vt:lpstr>
      <vt:lpstr>GOVERNMENT GRANT</vt:lpstr>
      <vt:lpstr>WARNING SIGNS COMMON TO VICTIMS OF FRAUD</vt:lpstr>
      <vt:lpstr>HOW YOU CAN AVOID SCAMS</vt:lpstr>
      <vt:lpstr>OSP INITIATIVES: COMMUNICATION AND INFORMATIONAL SERVICES</vt:lpstr>
      <vt:lpstr>New Attorney General Initiative – To Keep YOU Informed of Scams</vt:lpstr>
      <vt:lpstr>OSP INITIATIVES: OUTREACH and TRAINING</vt:lpstr>
      <vt:lpstr>NEW INITIATIVES</vt:lpstr>
      <vt:lpstr>ELDER ABUSE TASK FORCE</vt:lpstr>
      <vt:lpstr>NEW INITIATIVES</vt:lpstr>
      <vt:lpstr>Office of Senior Protection (OSP)</vt:lpstr>
      <vt:lpstr> IMPORTANT NUMBERS</vt:lpstr>
      <vt:lpstr>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ATTORNEY GENERAL</dc:title>
  <dc:creator>Whethers, Gerina (KYOAG)</dc:creator>
  <cp:lastModifiedBy>Desktop</cp:lastModifiedBy>
  <cp:revision>95</cp:revision>
  <cp:lastPrinted>2016-07-08T12:04:51Z</cp:lastPrinted>
  <dcterms:created xsi:type="dcterms:W3CDTF">2016-02-18T18:35:26Z</dcterms:created>
  <dcterms:modified xsi:type="dcterms:W3CDTF">2016-07-08T14:35:31Z</dcterms:modified>
</cp:coreProperties>
</file>